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notesMasterIdLst>
    <p:notesMasterId r:id="rId14"/>
  </p:notesMasterIdLst>
  <p:sldIdLst>
    <p:sldId id="281" r:id="rId2"/>
    <p:sldId id="282" r:id="rId3"/>
    <p:sldId id="270" r:id="rId4"/>
    <p:sldId id="280" r:id="rId5"/>
    <p:sldId id="262" r:id="rId6"/>
    <p:sldId id="272" r:id="rId7"/>
    <p:sldId id="264" r:id="rId8"/>
    <p:sldId id="276" r:id="rId9"/>
    <p:sldId id="277" r:id="rId10"/>
    <p:sldId id="273" r:id="rId11"/>
    <p:sldId id="267" r:id="rId12"/>
    <p:sldId id="278" r:id="rId13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C7D6"/>
    <a:srgbClr val="A3ABB2"/>
    <a:srgbClr val="75808E"/>
    <a:srgbClr val="FCFBF7"/>
    <a:srgbClr val="F9F8F6"/>
    <a:srgbClr val="E6EAEE"/>
    <a:srgbClr val="DAE0E6"/>
    <a:srgbClr val="D8DEE4"/>
    <a:srgbClr val="C3C4BF"/>
    <a:srgbClr val="E7E6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380"/>
    <p:restoredTop sz="95226" autoAdjust="0"/>
  </p:normalViewPr>
  <p:slideViewPr>
    <p:cSldViewPr snapToGrid="0">
      <p:cViewPr varScale="1">
        <p:scale>
          <a:sx n="79" d="100"/>
          <a:sy n="79" d="100"/>
        </p:scale>
        <p:origin x="101" y="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022CEA7B-B075-447D-A07D-ABA89645B67B}" type="datetimeFigureOut">
              <a:rPr lang="he-IL" smtClean="0"/>
              <a:t>כ"א/אלול/תשפ"א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C03D0A30-CD8A-4428-8C69-FF497D96EE9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527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3D0A30-CD8A-4428-8C69-FF497D96EE97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959011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3D0A30-CD8A-4428-8C69-FF497D96EE97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398856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3D0A30-CD8A-4428-8C69-FF497D96EE97}" type="slidenum">
              <a:rPr lang="he-IL" smtClean="0"/>
              <a:t>10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66831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645BAD2-8A65-43D4-9998-F5CA290F2F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920B09E7-7E2D-4B81-9BA9-BF96EDA5FC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0CC301D-AF28-4861-95FD-9B26E62BD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DF4EB-E764-4C18-8FD2-7F426AAFB7CF}" type="datetimeFigureOut">
              <a:rPr lang="he-IL" smtClean="0"/>
              <a:t>כ"א/אלול/תשפ"א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305A0BB6-FF83-4860-A77D-E8FBF8A0E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D9B37B6-0FF7-4A35-9415-6FCFA50A3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B71BF-647E-427E-BA96-AD53C85009D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27614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EABDB06-C54C-40C5-A824-D46330C87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2424BF4A-E797-433A-97F7-90F8716E66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DAE3D80-91AA-4765-9E81-A5EA9AAD7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DF4EB-E764-4C18-8FD2-7F426AAFB7CF}" type="datetimeFigureOut">
              <a:rPr lang="he-IL" smtClean="0"/>
              <a:t>כ"א/אלול/תשפ"א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0ED9C73-4E5C-48AB-B77C-F7B6E1E50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C976D651-9A76-4DA2-AE0B-45A4E84AC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B71BF-647E-427E-BA96-AD53C85009D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60381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BB71BC4E-514D-4D2C-999E-5B28E074B4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A0A18767-9953-408A-B4DB-DDE6F6A18B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2169FDAB-AA22-45CF-9A8E-777316F99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DF4EB-E764-4C18-8FD2-7F426AAFB7CF}" type="datetimeFigureOut">
              <a:rPr lang="he-IL" smtClean="0"/>
              <a:t>כ"א/אלול/תשפ"א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8BFE2C1-BF19-4365-8C6B-84EEFF0D0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9A1A5C6-6DF2-4566-A5D7-DFEDD57F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B71BF-647E-427E-BA96-AD53C85009D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0963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23397C1-EFE1-4C62-8079-FFEEEBEAE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431D92E-C759-4E00-93DF-7C2F576A8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C0241A5D-98C2-4CCE-A475-42C2B7DCD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DF4EB-E764-4C18-8FD2-7F426AAFB7CF}" type="datetimeFigureOut">
              <a:rPr lang="he-IL" smtClean="0"/>
              <a:t>כ"א/אלול/תשפ"א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61508D1-801D-4416-8593-705710C42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21B2D8F7-CB17-488D-8003-024283F60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B71BF-647E-427E-BA96-AD53C85009D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3673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8F3E731-445B-4142-9EAB-EDBEF34A6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3A712FB5-358A-488C-A60E-3B5E84D7E5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50FAADF-1981-4FFF-A9DD-E9FE0E4CB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DF4EB-E764-4C18-8FD2-7F426AAFB7CF}" type="datetimeFigureOut">
              <a:rPr lang="he-IL" smtClean="0"/>
              <a:t>כ"א/אלול/תשפ"א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6A4C63F-20AF-4D12-90C9-675F43B9E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CB3A8337-3F36-4D53-9A5F-B99413829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B71BF-647E-427E-BA96-AD53C85009D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22368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A170BF3-55D4-4E9C-B916-D95723D95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26870082-D3BE-49B8-99B8-7A2504726A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B807E426-EC51-495F-8B24-FAFAA71219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A29BC9FE-F5C5-48A4-B14C-992D7AF72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DF4EB-E764-4C18-8FD2-7F426AAFB7CF}" type="datetimeFigureOut">
              <a:rPr lang="he-IL" smtClean="0"/>
              <a:t>כ"א/אלול/תשפ"א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9FE76F5A-91E5-4B14-9817-529A8CE64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75E2AE72-355F-4D69-BB8D-7A422D3F1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B71BF-647E-427E-BA96-AD53C85009D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29606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3F515DE-251B-4BBF-B0B8-C071F2CE6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AC6E5E33-C49C-461B-973B-558D3B1F53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9ACE073C-1CED-44A7-BF15-282B237B70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01B054A2-1A3F-4B0B-B7E7-EAE1006CC8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113A7DD1-61C6-4F74-818A-AD3AA74A7E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47971573-A297-4932-800C-A6BC148AE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DF4EB-E764-4C18-8FD2-7F426AAFB7CF}" type="datetimeFigureOut">
              <a:rPr lang="he-IL" smtClean="0"/>
              <a:t>כ"א/אלול/תשפ"א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EF296832-211A-421D-8DC4-7013D1B8F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26918982-17FC-4070-8C86-7FE83E739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B71BF-647E-427E-BA96-AD53C85009D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25151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6C5A3D6-2F35-40DA-9A08-A2ECB4A0F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93B2ACD9-7BBB-467A-B2F1-0CB6462A4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DF4EB-E764-4C18-8FD2-7F426AAFB7CF}" type="datetimeFigureOut">
              <a:rPr lang="he-IL" smtClean="0"/>
              <a:t>כ"א/אלול/תשפ"א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61C7FD8E-3982-49A1-AC9C-F7180DBA8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4DCA5372-C0EA-41DF-A6D0-F05FDBA2C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B71BF-647E-427E-BA96-AD53C85009D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2148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4CA0331A-3A2F-4F4D-8301-FADF65570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DF4EB-E764-4C18-8FD2-7F426AAFB7CF}" type="datetimeFigureOut">
              <a:rPr lang="he-IL" smtClean="0"/>
              <a:t>כ"א/אלול/תשפ"א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F4417120-8B8A-46B9-A53D-5438AD3CB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42F5AC4F-1427-4619-9CA0-7111C548D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B71BF-647E-427E-BA96-AD53C85009D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69659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9E65CC3-91CB-47CE-8AA4-09DEE4BCC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6900D41-FC3F-4D18-BDE9-C39F4F230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0426F799-F515-45E6-9AB4-98A8D114F0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D3981C3D-9C9A-42F2-AE91-FF3030922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DF4EB-E764-4C18-8FD2-7F426AAFB7CF}" type="datetimeFigureOut">
              <a:rPr lang="he-IL" smtClean="0"/>
              <a:t>כ"א/אלול/תשפ"א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E2BAA2D2-B30F-4CE2-91C6-338915493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CE58D0A6-C67E-4769-931E-2A8AF5DD7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B71BF-647E-427E-BA96-AD53C85009D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73379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2E455BD-224B-4305-9324-4F762D3C6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B0FA890D-55DC-44C8-8312-CDC8F2E76A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CB771BAA-8A93-4790-846E-159AF2AF2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ECD3FBAD-D64E-4E5C-891B-6429ECBFB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DF4EB-E764-4C18-8FD2-7F426AAFB7CF}" type="datetimeFigureOut">
              <a:rPr lang="he-IL" smtClean="0"/>
              <a:t>כ"א/אלול/תשפ"א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98F425BC-4B26-4ED0-88E6-D64EC79E7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16CF523F-4A5A-46F7-8EC2-AB6BDEFE3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B71BF-647E-427E-BA96-AD53C85009D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86739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BA56E8E6-F846-4EE1-A55C-802FA41B3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DA59FBBB-4CD4-4831-998C-B9D856CDCB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5ADED863-249E-4165-A487-3B712D5189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FDF4EB-E764-4C18-8FD2-7F426AAFB7CF}" type="datetimeFigureOut">
              <a:rPr lang="he-IL" smtClean="0"/>
              <a:t>כ"א/אלול/תשפ"א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B69A1716-1604-4E79-931C-E06F9E6CC1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A14A326-DC29-4893-9EBE-EDD032BA11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B71BF-647E-427E-BA96-AD53C85009D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98887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91731EB9-DE92-4DB8-B6D4-0023988FAF2C}"/>
              </a:ext>
            </a:extLst>
          </p:cNvPr>
          <p:cNvGrpSpPr/>
          <p:nvPr/>
        </p:nvGrpSpPr>
        <p:grpSpPr>
          <a:xfrm>
            <a:off x="1053481" y="0"/>
            <a:ext cx="10298098" cy="6858000"/>
            <a:chOff x="1053481" y="0"/>
            <a:chExt cx="10298098" cy="6858000"/>
          </a:xfrm>
        </p:grpSpPr>
        <p:pic>
          <p:nvPicPr>
            <p:cNvPr id="1026" name="Picture 2" descr="smart-traffic-lights-to-reduce-air-pollution">
              <a:extLst>
                <a:ext uri="{FF2B5EF4-FFF2-40B4-BE49-F238E27FC236}">
                  <a16:creationId xmlns:a16="http://schemas.microsoft.com/office/drawing/2014/main" id="{BACBFC29-2D88-4F75-9945-F3416E32D7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3482" y="2410"/>
              <a:ext cx="10298097" cy="68555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מלבן 7">
              <a:extLst>
                <a:ext uri="{FF2B5EF4-FFF2-40B4-BE49-F238E27FC236}">
                  <a16:creationId xmlns:a16="http://schemas.microsoft.com/office/drawing/2014/main" id="{E8136ACE-1995-4F67-B026-CF843AE284B7}"/>
                </a:ext>
              </a:extLst>
            </p:cNvPr>
            <p:cNvSpPr/>
            <p:nvPr/>
          </p:nvSpPr>
          <p:spPr>
            <a:xfrm>
              <a:off x="1053481" y="0"/>
              <a:ext cx="10298097" cy="6858000"/>
            </a:xfrm>
            <a:prstGeom prst="rect">
              <a:avLst/>
            </a:prstGeom>
            <a:gradFill flip="none" rotWithShape="1">
              <a:gsLst>
                <a:gs pos="18000">
                  <a:schemeClr val="bg1">
                    <a:alpha val="70000"/>
                  </a:schemeClr>
                </a:gs>
                <a:gs pos="2000">
                  <a:schemeClr val="bg1">
                    <a:alpha val="70000"/>
                  </a:schemeClr>
                </a:gs>
                <a:gs pos="31000">
                  <a:schemeClr val="bg1">
                    <a:alpha val="70000"/>
                  </a:schemeClr>
                </a:gs>
                <a:gs pos="47000">
                  <a:schemeClr val="bg1">
                    <a:alpha val="70000"/>
                  </a:schemeClr>
                </a:gs>
                <a:gs pos="100000">
                  <a:schemeClr val="bg1">
                    <a:alpha val="70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15" name="מלבן 14">
            <a:extLst>
              <a:ext uri="{FF2B5EF4-FFF2-40B4-BE49-F238E27FC236}">
                <a16:creationId xmlns:a16="http://schemas.microsoft.com/office/drawing/2014/main" id="{125D0BB3-129B-4CB8-8922-88FB6CC58225}"/>
              </a:ext>
            </a:extLst>
          </p:cNvPr>
          <p:cNvSpPr/>
          <p:nvPr/>
        </p:nvSpPr>
        <p:spPr>
          <a:xfrm>
            <a:off x="3577362" y="2141711"/>
            <a:ext cx="503727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i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Mobileye Project</a:t>
            </a:r>
            <a:endParaRPr lang="he-IL" sz="5400" b="1" i="1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מלבן 15">
            <a:extLst>
              <a:ext uri="{FF2B5EF4-FFF2-40B4-BE49-F238E27FC236}">
                <a16:creationId xmlns:a16="http://schemas.microsoft.com/office/drawing/2014/main" id="{966E8869-1134-401C-8A1B-BD979499256D}"/>
              </a:ext>
            </a:extLst>
          </p:cNvPr>
          <p:cNvSpPr/>
          <p:nvPr/>
        </p:nvSpPr>
        <p:spPr>
          <a:xfrm>
            <a:off x="2824367" y="3429000"/>
            <a:ext cx="654326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Traffic Lights Detection</a:t>
            </a:r>
            <a:endParaRPr lang="he-IL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מלבן 16">
            <a:extLst>
              <a:ext uri="{FF2B5EF4-FFF2-40B4-BE49-F238E27FC236}">
                <a16:creationId xmlns:a16="http://schemas.microsoft.com/office/drawing/2014/main" id="{F0858C07-597A-4A15-9A00-226AF5562C32}"/>
              </a:ext>
            </a:extLst>
          </p:cNvPr>
          <p:cNvSpPr/>
          <p:nvPr/>
        </p:nvSpPr>
        <p:spPr>
          <a:xfrm>
            <a:off x="2006988" y="5408622"/>
            <a:ext cx="876631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l" rtl="0"/>
            <a:r>
              <a:rPr lang="en-US" sz="32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Naor Br Kochva - </a:t>
            </a:r>
            <a:r>
              <a:rPr lang="en-US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Yaakov Brin - </a:t>
            </a:r>
            <a:r>
              <a:rPr lang="en-US" sz="32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Michael </a:t>
            </a:r>
            <a:r>
              <a:rPr lang="en-US" sz="3200" b="1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Bergshtein</a:t>
            </a:r>
            <a:endParaRPr lang="he-IL" sz="32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983657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תמונה 6" descr="תמונה שמכילה כביש, דרך, מדרכה, סצינה&#10;&#10;התיאור נוצר באופן אוטומטי">
            <a:extLst>
              <a:ext uri="{FF2B5EF4-FFF2-40B4-BE49-F238E27FC236}">
                <a16:creationId xmlns:a16="http://schemas.microsoft.com/office/drawing/2014/main" id="{80AAC45E-5F4C-4196-993C-F6AF89A41D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35" r="448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8" name="מלבן 7">
            <a:extLst>
              <a:ext uri="{FF2B5EF4-FFF2-40B4-BE49-F238E27FC236}">
                <a16:creationId xmlns:a16="http://schemas.microsoft.com/office/drawing/2014/main" id="{39C46275-EF8A-4BAF-91CF-F78A0C8CB278}"/>
              </a:ext>
            </a:extLst>
          </p:cNvPr>
          <p:cNvSpPr/>
          <p:nvPr/>
        </p:nvSpPr>
        <p:spPr>
          <a:xfrm>
            <a:off x="0" y="0"/>
            <a:ext cx="6828817" cy="6858000"/>
          </a:xfrm>
          <a:prstGeom prst="rect">
            <a:avLst/>
          </a:prstGeom>
          <a:gradFill flip="none" rotWithShape="1">
            <a:gsLst>
              <a:gs pos="23000">
                <a:srgbClr val="F9F8F6">
                  <a:alpha val="75000"/>
                </a:srgbClr>
              </a:gs>
              <a:gs pos="0">
                <a:srgbClr val="FFFFFF">
                  <a:alpha val="0"/>
                </a:srgbClr>
              </a:gs>
              <a:gs pos="44000">
                <a:srgbClr val="FCFBF7">
                  <a:alpha val="96000"/>
                </a:srgbClr>
              </a:gs>
              <a:gs pos="68000">
                <a:srgbClr val="F9F8F6"/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chemeClr val="tx1"/>
              </a:solidFill>
            </a:endParaRPr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DDA4AE7C-AC95-41ED-92B4-DEE652230C35}"/>
              </a:ext>
            </a:extLst>
          </p:cNvPr>
          <p:cNvSpPr/>
          <p:nvPr/>
        </p:nvSpPr>
        <p:spPr>
          <a:xfrm>
            <a:off x="838200" y="1046080"/>
            <a:ext cx="3822189" cy="8605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l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Part 3</a:t>
            </a: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6032DDF1-BB72-468E-AD0F-7CDCE6D7477C}"/>
              </a:ext>
            </a:extLst>
          </p:cNvPr>
          <p:cNvSpPr txBox="1"/>
          <p:nvPr/>
        </p:nvSpPr>
        <p:spPr>
          <a:xfrm>
            <a:off x="838200" y="2434201"/>
            <a:ext cx="5257800" cy="2205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using SFM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facing difficulties</a:t>
            </a:r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AF788678-32FE-4C35-9413-E96C0954292E}"/>
              </a:ext>
            </a:extLst>
          </p:cNvPr>
          <p:cNvSpPr txBox="1"/>
          <p:nvPr/>
        </p:nvSpPr>
        <p:spPr>
          <a:xfrm>
            <a:off x="838200" y="1704695"/>
            <a:ext cx="2961444" cy="5424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algn="l" rtl="0">
              <a:lnSpc>
                <a:spcPct val="90000"/>
              </a:lnSpc>
              <a:spcAft>
                <a:spcPts val="600"/>
              </a:spcAft>
            </a:pPr>
            <a:r>
              <a:rPr lang="en-US" sz="2800" u="sng" dirty="0"/>
              <a:t>estimate distances</a:t>
            </a:r>
          </a:p>
        </p:txBody>
      </p:sp>
    </p:spTree>
    <p:extLst>
      <p:ext uri="{BB962C8B-B14F-4D97-AF65-F5344CB8AC3E}">
        <p14:creationId xmlns:p14="http://schemas.microsoft.com/office/powerpoint/2010/main" val="38198015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תמונה 21" descr="תמונה שמכילה כביש, דרך, מדרכה, סצינה&#10;&#10;התיאור נוצר באופן אוטומטי">
            <a:extLst>
              <a:ext uri="{FF2B5EF4-FFF2-40B4-BE49-F238E27FC236}">
                <a16:creationId xmlns:a16="http://schemas.microsoft.com/office/drawing/2014/main" id="{85106749-3F57-4103-8889-1E46BB33E3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35" r="448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23" name="מלבן 22">
            <a:extLst>
              <a:ext uri="{FF2B5EF4-FFF2-40B4-BE49-F238E27FC236}">
                <a16:creationId xmlns:a16="http://schemas.microsoft.com/office/drawing/2014/main" id="{637D8707-99B4-465E-B4BF-39C311505614}"/>
              </a:ext>
            </a:extLst>
          </p:cNvPr>
          <p:cNvSpPr/>
          <p:nvPr/>
        </p:nvSpPr>
        <p:spPr>
          <a:xfrm>
            <a:off x="2523437" y="0"/>
            <a:ext cx="9669642" cy="6858000"/>
          </a:xfrm>
          <a:prstGeom prst="rect">
            <a:avLst/>
          </a:prstGeom>
          <a:gradFill flip="none" rotWithShape="1">
            <a:gsLst>
              <a:gs pos="18000">
                <a:schemeClr val="bg1">
                  <a:alpha val="80000"/>
                </a:schemeClr>
              </a:gs>
              <a:gs pos="2000">
                <a:schemeClr val="bg1">
                  <a:alpha val="80000"/>
                </a:schemeClr>
              </a:gs>
              <a:gs pos="31000">
                <a:schemeClr val="bg1">
                  <a:alpha val="80000"/>
                </a:schemeClr>
              </a:gs>
              <a:gs pos="47000">
                <a:schemeClr val="bg1">
                  <a:alpha val="8000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4" name="מלבן: פינות מעוגלות 23">
            <a:extLst>
              <a:ext uri="{FF2B5EF4-FFF2-40B4-BE49-F238E27FC236}">
                <a16:creationId xmlns:a16="http://schemas.microsoft.com/office/drawing/2014/main" id="{7D1ED6CF-D6A6-4368-8E87-79A58F18BCED}"/>
              </a:ext>
            </a:extLst>
          </p:cNvPr>
          <p:cNvSpPr/>
          <p:nvPr/>
        </p:nvSpPr>
        <p:spPr>
          <a:xfrm>
            <a:off x="175097" y="551900"/>
            <a:ext cx="7850308" cy="5782481"/>
          </a:xfrm>
          <a:prstGeom prst="roundRect">
            <a:avLst>
              <a:gd name="adj" fmla="val 1113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DDA4AE7C-AC95-41ED-92B4-DEE652230C35}"/>
              </a:ext>
            </a:extLst>
          </p:cNvPr>
          <p:cNvSpPr/>
          <p:nvPr/>
        </p:nvSpPr>
        <p:spPr>
          <a:xfrm>
            <a:off x="838200" y="365125"/>
            <a:ext cx="3822189" cy="189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l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Part 3</a:t>
            </a: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6032DDF1-BB72-468E-AD0F-7CDCE6D7477C}"/>
              </a:ext>
            </a:extLst>
          </p:cNvPr>
          <p:cNvSpPr txBox="1"/>
          <p:nvPr/>
        </p:nvSpPr>
        <p:spPr>
          <a:xfrm>
            <a:off x="856553" y="1605842"/>
            <a:ext cx="5432899" cy="6591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l" rtl="0"/>
            <a:r>
              <a:rPr lang="en-US" sz="2800" b="1" dirty="0"/>
              <a:t>Facing bugs at integration</a:t>
            </a: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5CD913FB-CD73-48EC-8118-7C224C9C7705}"/>
              </a:ext>
            </a:extLst>
          </p:cNvPr>
          <p:cNvSpPr txBox="1"/>
          <p:nvPr/>
        </p:nvSpPr>
        <p:spPr>
          <a:xfrm>
            <a:off x="1181575" y="2265037"/>
            <a:ext cx="6182263" cy="19389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The locations of the TFLs are inconsistent: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in some cases, some TFLs in one frame detected by the neural network and not</a:t>
            </a:r>
          </a:p>
          <a:p>
            <a:pPr lvl="1" algn="l" rtl="0"/>
            <a:r>
              <a:rPr lang="en-US" sz="2400" dirty="0"/>
              <a:t>     in the next one (the same in opposite)</a:t>
            </a:r>
          </a:p>
        </p:txBody>
      </p:sp>
      <p:pic>
        <p:nvPicPr>
          <p:cNvPr id="7" name="תמונה 6" descr="תמונה שמכילה טקסט, שמים, חוץ, כביש&#10;&#10;התיאור נוצר באופן אוטומטי">
            <a:extLst>
              <a:ext uri="{FF2B5EF4-FFF2-40B4-BE49-F238E27FC236}">
                <a16:creationId xmlns:a16="http://schemas.microsoft.com/office/drawing/2014/main" id="{348C13AF-6444-4BD0-8498-12C859C6A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8070" y="551900"/>
            <a:ext cx="3361264" cy="1662298"/>
          </a:xfrm>
          <a:prstGeom prst="rect">
            <a:avLst/>
          </a:prstGeom>
        </p:spPr>
      </p:pic>
      <p:pic>
        <p:nvPicPr>
          <p:cNvPr id="9" name="תמונה 8" descr="תמונה שמכילה טקסט, שמים, חוץ, דרך&#10;&#10;התיאור נוצר באופן אוטומטי">
            <a:extLst>
              <a:ext uri="{FF2B5EF4-FFF2-40B4-BE49-F238E27FC236}">
                <a16:creationId xmlns:a16="http://schemas.microsoft.com/office/drawing/2014/main" id="{463BDE27-4E5E-4F38-ABBB-FC62ED65BC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6158" y="2597851"/>
            <a:ext cx="3353175" cy="1662298"/>
          </a:xfrm>
          <a:prstGeom prst="rect">
            <a:avLst/>
          </a:prstGeom>
        </p:spPr>
      </p:pic>
      <p:pic>
        <p:nvPicPr>
          <p:cNvPr id="12" name="תמונה 11" descr="תמונה שמכילה טקסט, חוץ, סצינה, דרך&#10;&#10;התיאור נוצר באופן אוטומטי">
            <a:extLst>
              <a:ext uri="{FF2B5EF4-FFF2-40B4-BE49-F238E27FC236}">
                <a16:creationId xmlns:a16="http://schemas.microsoft.com/office/drawing/2014/main" id="{DD86C7E5-F5C9-4DC7-BFFC-2CB9E8BE1B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6158" y="4630124"/>
            <a:ext cx="3353175" cy="1704258"/>
          </a:xfrm>
          <a:prstGeom prst="rect">
            <a:avLst/>
          </a:prstGeom>
        </p:spPr>
      </p:pic>
      <p:sp>
        <p:nvSpPr>
          <p:cNvPr id="13" name="מלבן 12">
            <a:extLst>
              <a:ext uri="{FF2B5EF4-FFF2-40B4-BE49-F238E27FC236}">
                <a16:creationId xmlns:a16="http://schemas.microsoft.com/office/drawing/2014/main" id="{0EDC9E0C-9311-4B63-9CEF-20108F7BEB29}"/>
              </a:ext>
            </a:extLst>
          </p:cNvPr>
          <p:cNvSpPr/>
          <p:nvPr/>
        </p:nvSpPr>
        <p:spPr>
          <a:xfrm>
            <a:off x="8108427" y="185438"/>
            <a:ext cx="155040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l" rtl="0"/>
            <a:r>
              <a:rPr lang="en-US" sz="2000" b="1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Frame 26</a:t>
            </a:r>
            <a:endParaRPr lang="he-IL" sz="2000" b="1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מלבן 14">
            <a:extLst>
              <a:ext uri="{FF2B5EF4-FFF2-40B4-BE49-F238E27FC236}">
                <a16:creationId xmlns:a16="http://schemas.microsoft.com/office/drawing/2014/main" id="{EAAC22CF-5F1D-4569-8B93-A7015C58DB93}"/>
              </a:ext>
            </a:extLst>
          </p:cNvPr>
          <p:cNvSpPr/>
          <p:nvPr/>
        </p:nvSpPr>
        <p:spPr>
          <a:xfrm>
            <a:off x="8108427" y="2227877"/>
            <a:ext cx="155040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l" rtl="0"/>
            <a:r>
              <a:rPr lang="en-US" sz="2000" b="1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Frame 27</a:t>
            </a:r>
            <a:endParaRPr lang="he-IL" sz="2000" b="1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מלבן 15">
            <a:extLst>
              <a:ext uri="{FF2B5EF4-FFF2-40B4-BE49-F238E27FC236}">
                <a16:creationId xmlns:a16="http://schemas.microsoft.com/office/drawing/2014/main" id="{5609F972-E00D-416B-8007-17BA13CC4DC3}"/>
              </a:ext>
            </a:extLst>
          </p:cNvPr>
          <p:cNvSpPr/>
          <p:nvPr/>
        </p:nvSpPr>
        <p:spPr>
          <a:xfrm>
            <a:off x="8108426" y="4243692"/>
            <a:ext cx="1921693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l" rtl="0"/>
            <a:r>
              <a:rPr lang="en-US" sz="2000" b="1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Frames 26-27</a:t>
            </a:r>
            <a:endParaRPr lang="he-IL" sz="2000" b="1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12342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תמונה 21" descr="תמונה שמכילה כביש, דרך, מדרכה, סצינה&#10;&#10;התיאור נוצר באופן אוטומטי">
            <a:extLst>
              <a:ext uri="{FF2B5EF4-FFF2-40B4-BE49-F238E27FC236}">
                <a16:creationId xmlns:a16="http://schemas.microsoft.com/office/drawing/2014/main" id="{85106749-3F57-4103-8889-1E46BB33E3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35" r="448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9" name="מלבן 18">
            <a:extLst>
              <a:ext uri="{FF2B5EF4-FFF2-40B4-BE49-F238E27FC236}">
                <a16:creationId xmlns:a16="http://schemas.microsoft.com/office/drawing/2014/main" id="{DEFACD33-7EC9-44E7-A9C4-6E08D21B24BB}"/>
              </a:ext>
            </a:extLst>
          </p:cNvPr>
          <p:cNvSpPr/>
          <p:nvPr/>
        </p:nvSpPr>
        <p:spPr>
          <a:xfrm>
            <a:off x="2523437" y="0"/>
            <a:ext cx="9669642" cy="6858000"/>
          </a:xfrm>
          <a:prstGeom prst="rect">
            <a:avLst/>
          </a:prstGeom>
          <a:gradFill flip="none" rotWithShape="1">
            <a:gsLst>
              <a:gs pos="18000">
                <a:schemeClr val="bg1">
                  <a:alpha val="80000"/>
                </a:schemeClr>
              </a:gs>
              <a:gs pos="2000">
                <a:schemeClr val="bg1">
                  <a:alpha val="80000"/>
                </a:schemeClr>
              </a:gs>
              <a:gs pos="31000">
                <a:schemeClr val="bg1">
                  <a:alpha val="80000"/>
                </a:schemeClr>
              </a:gs>
              <a:gs pos="47000">
                <a:schemeClr val="bg1">
                  <a:alpha val="8000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4" name="מלבן: פינות מעוגלות 23">
            <a:extLst>
              <a:ext uri="{FF2B5EF4-FFF2-40B4-BE49-F238E27FC236}">
                <a16:creationId xmlns:a16="http://schemas.microsoft.com/office/drawing/2014/main" id="{7D1ED6CF-D6A6-4368-8E87-79A58F18BCED}"/>
              </a:ext>
            </a:extLst>
          </p:cNvPr>
          <p:cNvSpPr/>
          <p:nvPr/>
        </p:nvSpPr>
        <p:spPr>
          <a:xfrm>
            <a:off x="165370" y="551900"/>
            <a:ext cx="7858394" cy="5782481"/>
          </a:xfrm>
          <a:prstGeom prst="roundRect">
            <a:avLst>
              <a:gd name="adj" fmla="val 1113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DDA4AE7C-AC95-41ED-92B4-DEE652230C35}"/>
              </a:ext>
            </a:extLst>
          </p:cNvPr>
          <p:cNvSpPr/>
          <p:nvPr/>
        </p:nvSpPr>
        <p:spPr>
          <a:xfrm>
            <a:off x="838200" y="365125"/>
            <a:ext cx="3822189" cy="189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l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Part 3</a:t>
            </a: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6032DDF1-BB72-468E-AD0F-7CDCE6D7477C}"/>
              </a:ext>
            </a:extLst>
          </p:cNvPr>
          <p:cNvSpPr txBox="1"/>
          <p:nvPr/>
        </p:nvSpPr>
        <p:spPr>
          <a:xfrm>
            <a:off x="856553" y="1605842"/>
            <a:ext cx="5432899" cy="6591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l" rtl="0"/>
            <a:r>
              <a:rPr lang="en-US" sz="2800" b="1" dirty="0"/>
              <a:t>Facing bugs at integration</a:t>
            </a: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5CD913FB-CD73-48EC-8118-7C224C9C7705}"/>
              </a:ext>
            </a:extLst>
          </p:cNvPr>
          <p:cNvSpPr txBox="1"/>
          <p:nvPr/>
        </p:nvSpPr>
        <p:spPr>
          <a:xfrm>
            <a:off x="1181576" y="2265037"/>
            <a:ext cx="6678374" cy="34163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We defined a threshold of maximum distance</a:t>
            </a:r>
          </a:p>
          <a:p>
            <a:pPr algn="l" rtl="0"/>
            <a:r>
              <a:rPr lang="en-US" sz="2400" dirty="0"/>
              <a:t>     from the </a:t>
            </a:r>
            <a:r>
              <a:rPr lang="en-US" sz="2400" dirty="0" err="1"/>
              <a:t>epipolar</a:t>
            </a:r>
            <a:r>
              <a:rPr lang="en-US" sz="2400" dirty="0"/>
              <a:t> line to the closest rotated point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by that it updates the valid list</a:t>
            </a:r>
          </a:p>
        </p:txBody>
      </p:sp>
      <p:pic>
        <p:nvPicPr>
          <p:cNvPr id="7" name="תמונה 6" descr="תמונה שמכילה טקסט, שמים, חוץ, כביש&#10;&#10;התיאור נוצר באופן אוטומטי">
            <a:extLst>
              <a:ext uri="{FF2B5EF4-FFF2-40B4-BE49-F238E27FC236}">
                <a16:creationId xmlns:a16="http://schemas.microsoft.com/office/drawing/2014/main" id="{348C13AF-6444-4BD0-8498-12C859C6A0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8070" y="551900"/>
            <a:ext cx="3361264" cy="1662298"/>
          </a:xfrm>
          <a:prstGeom prst="rect">
            <a:avLst/>
          </a:prstGeom>
        </p:spPr>
      </p:pic>
      <p:pic>
        <p:nvPicPr>
          <p:cNvPr id="9" name="תמונה 8" descr="תמונה שמכילה טקסט, שמים, חוץ, דרך&#10;&#10;התיאור נוצר באופן אוטומטי">
            <a:extLst>
              <a:ext uri="{FF2B5EF4-FFF2-40B4-BE49-F238E27FC236}">
                <a16:creationId xmlns:a16="http://schemas.microsoft.com/office/drawing/2014/main" id="{463BDE27-4E5E-4F38-ABBB-FC62ED65BC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6158" y="2597851"/>
            <a:ext cx="3353175" cy="1662298"/>
          </a:xfrm>
          <a:prstGeom prst="rect">
            <a:avLst/>
          </a:prstGeom>
        </p:spPr>
      </p:pic>
      <p:sp>
        <p:nvSpPr>
          <p:cNvPr id="13" name="מלבן 12">
            <a:extLst>
              <a:ext uri="{FF2B5EF4-FFF2-40B4-BE49-F238E27FC236}">
                <a16:creationId xmlns:a16="http://schemas.microsoft.com/office/drawing/2014/main" id="{0EDC9E0C-9311-4B63-9CEF-20108F7BEB29}"/>
              </a:ext>
            </a:extLst>
          </p:cNvPr>
          <p:cNvSpPr/>
          <p:nvPr/>
        </p:nvSpPr>
        <p:spPr>
          <a:xfrm>
            <a:off x="8108427" y="185438"/>
            <a:ext cx="155040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l" rtl="0"/>
            <a:r>
              <a:rPr lang="en-US" sz="2000" b="1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Frame 26</a:t>
            </a:r>
            <a:endParaRPr lang="he-IL" sz="2000" b="1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מלבן 14">
            <a:extLst>
              <a:ext uri="{FF2B5EF4-FFF2-40B4-BE49-F238E27FC236}">
                <a16:creationId xmlns:a16="http://schemas.microsoft.com/office/drawing/2014/main" id="{EAAC22CF-5F1D-4569-8B93-A7015C58DB93}"/>
              </a:ext>
            </a:extLst>
          </p:cNvPr>
          <p:cNvSpPr/>
          <p:nvPr/>
        </p:nvSpPr>
        <p:spPr>
          <a:xfrm>
            <a:off x="8108427" y="2227877"/>
            <a:ext cx="155040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l" rtl="0"/>
            <a:r>
              <a:rPr lang="en-US" sz="2000" b="1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Frame 27</a:t>
            </a:r>
            <a:endParaRPr lang="he-IL" sz="2000" b="1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מלבן 15">
            <a:extLst>
              <a:ext uri="{FF2B5EF4-FFF2-40B4-BE49-F238E27FC236}">
                <a16:creationId xmlns:a16="http://schemas.microsoft.com/office/drawing/2014/main" id="{5609F972-E00D-416B-8007-17BA13CC4DC3}"/>
              </a:ext>
            </a:extLst>
          </p:cNvPr>
          <p:cNvSpPr/>
          <p:nvPr/>
        </p:nvSpPr>
        <p:spPr>
          <a:xfrm>
            <a:off x="8108426" y="4243692"/>
            <a:ext cx="1921693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l" rtl="0"/>
            <a:r>
              <a:rPr lang="en-US" sz="2000" b="1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Frames 26-27</a:t>
            </a:r>
            <a:endParaRPr lang="he-IL" sz="2000" b="1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4" name="תמונה 13" descr="תמונה שמכילה טקסט, חוץ, שמים, סצינה&#10;&#10;התיאור נוצר באופן אוטומטי">
            <a:extLst>
              <a:ext uri="{FF2B5EF4-FFF2-40B4-BE49-F238E27FC236}">
                <a16:creationId xmlns:a16="http://schemas.microsoft.com/office/drawing/2014/main" id="{DF127B41-59ED-42B7-BE3C-387E48E2BC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6157" y="4630124"/>
            <a:ext cx="3353175" cy="1704764"/>
          </a:xfrm>
          <a:prstGeom prst="rect">
            <a:avLst/>
          </a:prstGeom>
        </p:spPr>
      </p:pic>
      <p:pic>
        <p:nvPicPr>
          <p:cNvPr id="17" name="תמונה 16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6C42C498-3955-42A8-84FF-ADFB41FF68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3393" y="3307227"/>
            <a:ext cx="2095792" cy="647790"/>
          </a:xfrm>
          <a:prstGeom prst="rect">
            <a:avLst/>
          </a:prstGeom>
        </p:spPr>
      </p:pic>
      <p:pic>
        <p:nvPicPr>
          <p:cNvPr id="18" name="תמונה 17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676AEC33-ED0D-457C-BF24-E77D83B2491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3393" y="4048404"/>
            <a:ext cx="5668166" cy="790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767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F661F16F-B099-4CFB-90BB-6E563C6A6F95}"/>
              </a:ext>
            </a:extLst>
          </p:cNvPr>
          <p:cNvGrpSpPr/>
          <p:nvPr/>
        </p:nvGrpSpPr>
        <p:grpSpPr>
          <a:xfrm>
            <a:off x="1053481" y="0"/>
            <a:ext cx="10298098" cy="6858000"/>
            <a:chOff x="1053481" y="0"/>
            <a:chExt cx="10298098" cy="6858000"/>
          </a:xfrm>
        </p:grpSpPr>
        <p:pic>
          <p:nvPicPr>
            <p:cNvPr id="14" name="Picture 2" descr="smart-traffic-lights-to-reduce-air-pollution">
              <a:extLst>
                <a:ext uri="{FF2B5EF4-FFF2-40B4-BE49-F238E27FC236}">
                  <a16:creationId xmlns:a16="http://schemas.microsoft.com/office/drawing/2014/main" id="{F9F7F5A7-4846-4380-81B4-FB59803713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3482" y="2410"/>
              <a:ext cx="10298097" cy="68555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מלבן 14">
              <a:extLst>
                <a:ext uri="{FF2B5EF4-FFF2-40B4-BE49-F238E27FC236}">
                  <a16:creationId xmlns:a16="http://schemas.microsoft.com/office/drawing/2014/main" id="{4DD28810-C976-4C80-BBEE-054186BE8611}"/>
                </a:ext>
              </a:extLst>
            </p:cNvPr>
            <p:cNvSpPr/>
            <p:nvPr/>
          </p:nvSpPr>
          <p:spPr>
            <a:xfrm>
              <a:off x="1053481" y="0"/>
              <a:ext cx="10298097" cy="6858000"/>
            </a:xfrm>
            <a:prstGeom prst="rect">
              <a:avLst/>
            </a:prstGeom>
            <a:gradFill flip="none" rotWithShape="1">
              <a:gsLst>
                <a:gs pos="18000">
                  <a:schemeClr val="bg1">
                    <a:alpha val="70000"/>
                  </a:schemeClr>
                </a:gs>
                <a:gs pos="2000">
                  <a:schemeClr val="bg1">
                    <a:alpha val="70000"/>
                  </a:schemeClr>
                </a:gs>
                <a:gs pos="31000">
                  <a:schemeClr val="bg1">
                    <a:alpha val="70000"/>
                  </a:schemeClr>
                </a:gs>
                <a:gs pos="47000">
                  <a:schemeClr val="bg1">
                    <a:alpha val="70000"/>
                  </a:schemeClr>
                </a:gs>
                <a:gs pos="100000">
                  <a:schemeClr val="bg1">
                    <a:alpha val="70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2" name="מלבן 1">
            <a:extLst>
              <a:ext uri="{FF2B5EF4-FFF2-40B4-BE49-F238E27FC236}">
                <a16:creationId xmlns:a16="http://schemas.microsoft.com/office/drawing/2014/main" id="{F19BB7BF-65B3-4835-9960-6BD8E9147B59}"/>
              </a:ext>
            </a:extLst>
          </p:cNvPr>
          <p:cNvSpPr/>
          <p:nvPr/>
        </p:nvSpPr>
        <p:spPr>
          <a:xfrm>
            <a:off x="4025625" y="330710"/>
            <a:ext cx="414074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i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Mobileye Project</a:t>
            </a:r>
            <a:endParaRPr lang="he-IL" sz="4400" b="1" i="1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מלבן 2">
            <a:extLst>
              <a:ext uri="{FF2B5EF4-FFF2-40B4-BE49-F238E27FC236}">
                <a16:creationId xmlns:a16="http://schemas.microsoft.com/office/drawing/2014/main" id="{A220B889-8504-4C96-BC95-1F97DF4B1AC2}"/>
              </a:ext>
            </a:extLst>
          </p:cNvPr>
          <p:cNvSpPr/>
          <p:nvPr/>
        </p:nvSpPr>
        <p:spPr>
          <a:xfrm>
            <a:off x="3629233" y="1043730"/>
            <a:ext cx="493353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Traffic Lights Detection</a:t>
            </a:r>
            <a:endParaRPr lang="he-IL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0E3FDFBB-F5A0-41A2-870D-19739F6BF093}"/>
              </a:ext>
            </a:extLst>
          </p:cNvPr>
          <p:cNvSpPr/>
          <p:nvPr/>
        </p:nvSpPr>
        <p:spPr>
          <a:xfrm>
            <a:off x="1898515" y="2141471"/>
            <a:ext cx="3822189" cy="8605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l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Part 1</a:t>
            </a:r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D6994CB1-02DD-4090-BBB4-AD1ED4E94107}"/>
              </a:ext>
            </a:extLst>
          </p:cNvPr>
          <p:cNvSpPr txBox="1"/>
          <p:nvPr/>
        </p:nvSpPr>
        <p:spPr>
          <a:xfrm>
            <a:off x="1898515" y="2800086"/>
            <a:ext cx="3150737" cy="542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l" rtl="0">
              <a:lnSpc>
                <a:spcPct val="90000"/>
              </a:lnSpc>
              <a:spcAft>
                <a:spcPts val="600"/>
              </a:spcAft>
            </a:pPr>
            <a:r>
              <a:rPr lang="en-US" sz="2800" u="sng" dirty="0"/>
              <a:t>detect candidates</a:t>
            </a:r>
          </a:p>
        </p:txBody>
      </p:sp>
      <p:sp>
        <p:nvSpPr>
          <p:cNvPr id="9" name="מלבן 8">
            <a:extLst>
              <a:ext uri="{FF2B5EF4-FFF2-40B4-BE49-F238E27FC236}">
                <a16:creationId xmlns:a16="http://schemas.microsoft.com/office/drawing/2014/main" id="{24A88DB2-7306-4967-BD80-8B6CED103CAB}"/>
              </a:ext>
            </a:extLst>
          </p:cNvPr>
          <p:cNvSpPr/>
          <p:nvPr/>
        </p:nvSpPr>
        <p:spPr>
          <a:xfrm>
            <a:off x="1895498" y="3429000"/>
            <a:ext cx="3822189" cy="8605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l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Part 2</a:t>
            </a: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F83BEE4F-8726-41E3-BF67-55FADD881EA4}"/>
              </a:ext>
            </a:extLst>
          </p:cNvPr>
          <p:cNvSpPr txBox="1"/>
          <p:nvPr/>
        </p:nvSpPr>
        <p:spPr>
          <a:xfrm>
            <a:off x="1895498" y="4087615"/>
            <a:ext cx="3467470" cy="5424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algn="l" rtl="0">
              <a:lnSpc>
                <a:spcPct val="90000"/>
              </a:lnSpc>
              <a:spcAft>
                <a:spcPts val="600"/>
              </a:spcAft>
            </a:pPr>
            <a:r>
              <a:rPr lang="en-US" sz="2800" u="sng" dirty="0"/>
              <a:t>decide which are TFLs</a:t>
            </a: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5301FF87-F878-4590-B742-A6A57776E3E4}"/>
              </a:ext>
            </a:extLst>
          </p:cNvPr>
          <p:cNvSpPr/>
          <p:nvPr/>
        </p:nvSpPr>
        <p:spPr>
          <a:xfrm>
            <a:off x="1895498" y="4716529"/>
            <a:ext cx="3822189" cy="8605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l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Part 3</a:t>
            </a:r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97295FF6-64B6-43C2-8291-111B0E33B9AA}"/>
              </a:ext>
            </a:extLst>
          </p:cNvPr>
          <p:cNvSpPr txBox="1"/>
          <p:nvPr/>
        </p:nvSpPr>
        <p:spPr>
          <a:xfrm>
            <a:off x="1895498" y="5375144"/>
            <a:ext cx="2961444" cy="5424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algn="l" rtl="0">
              <a:lnSpc>
                <a:spcPct val="90000"/>
              </a:lnSpc>
              <a:spcAft>
                <a:spcPts val="600"/>
              </a:spcAft>
            </a:pPr>
            <a:r>
              <a:rPr lang="en-US" sz="2800" u="sng" dirty="0"/>
              <a:t>estimate distances</a:t>
            </a:r>
          </a:p>
        </p:txBody>
      </p:sp>
    </p:spTree>
    <p:extLst>
      <p:ext uri="{BB962C8B-B14F-4D97-AF65-F5344CB8AC3E}">
        <p14:creationId xmlns:p14="http://schemas.microsoft.com/office/powerpoint/2010/main" val="3861411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Traffic Management Solutions | Digi International">
            <a:extLst>
              <a:ext uri="{FF2B5EF4-FFF2-40B4-BE49-F238E27FC236}">
                <a16:creationId xmlns:a16="http://schemas.microsoft.com/office/drawing/2014/main" id="{09469A00-C705-4074-8D03-0C34E80DBE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82" r="10006"/>
          <a:stretch/>
        </p:blipFill>
        <p:spPr bwMode="auto">
          <a:xfrm>
            <a:off x="2519309" y="10"/>
            <a:ext cx="9669642" cy="6857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מלבן 8">
            <a:extLst>
              <a:ext uri="{FF2B5EF4-FFF2-40B4-BE49-F238E27FC236}">
                <a16:creationId xmlns:a16="http://schemas.microsoft.com/office/drawing/2014/main" id="{78271DA3-EE07-42E7-AD0E-5F41FD41DC5A}"/>
              </a:ext>
            </a:extLst>
          </p:cNvPr>
          <p:cNvSpPr/>
          <p:nvPr/>
        </p:nvSpPr>
        <p:spPr>
          <a:xfrm>
            <a:off x="0" y="0"/>
            <a:ext cx="7889132" cy="6858000"/>
          </a:xfrm>
          <a:prstGeom prst="rect">
            <a:avLst/>
          </a:prstGeom>
          <a:gradFill flip="none" rotWithShape="1">
            <a:gsLst>
              <a:gs pos="23000">
                <a:srgbClr val="F9F8F6">
                  <a:alpha val="75000"/>
                </a:srgbClr>
              </a:gs>
              <a:gs pos="0">
                <a:srgbClr val="FFFFFF">
                  <a:alpha val="0"/>
                </a:srgbClr>
              </a:gs>
              <a:gs pos="44000">
                <a:srgbClr val="FCFBF7">
                  <a:alpha val="96000"/>
                </a:srgbClr>
              </a:gs>
              <a:gs pos="68000">
                <a:srgbClr val="F9F8F6"/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chemeClr val="tx1"/>
              </a:solidFill>
            </a:endParaRPr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DDA4AE7C-AC95-41ED-92B4-DEE652230C35}"/>
              </a:ext>
            </a:extLst>
          </p:cNvPr>
          <p:cNvSpPr/>
          <p:nvPr/>
        </p:nvSpPr>
        <p:spPr>
          <a:xfrm>
            <a:off x="838200" y="1046080"/>
            <a:ext cx="3822189" cy="8605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l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Part 1</a:t>
            </a: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6032DDF1-BB72-468E-AD0F-7CDCE6D7477C}"/>
              </a:ext>
            </a:extLst>
          </p:cNvPr>
          <p:cNvSpPr txBox="1"/>
          <p:nvPr/>
        </p:nvSpPr>
        <p:spPr>
          <a:xfrm>
            <a:off x="838200" y="2434201"/>
            <a:ext cx="5257800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creating the kernel</a:t>
            </a:r>
          </a:p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57200" indent="-228600" algn="l" rtl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optimize detection of traffic lights</a:t>
            </a: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FFAC238A-7657-474E-A073-E04FF627D160}"/>
              </a:ext>
            </a:extLst>
          </p:cNvPr>
          <p:cNvSpPr txBox="1"/>
          <p:nvPr/>
        </p:nvSpPr>
        <p:spPr>
          <a:xfrm>
            <a:off x="838200" y="1704695"/>
            <a:ext cx="3150737" cy="542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l" rtl="0">
              <a:lnSpc>
                <a:spcPct val="90000"/>
              </a:lnSpc>
              <a:spcAft>
                <a:spcPts val="600"/>
              </a:spcAft>
            </a:pPr>
            <a:r>
              <a:rPr lang="en-US" sz="2800" u="sng" dirty="0"/>
              <a:t>detect candidates</a:t>
            </a:r>
          </a:p>
        </p:txBody>
      </p:sp>
    </p:spTree>
    <p:extLst>
      <p:ext uri="{BB962C8B-B14F-4D97-AF65-F5344CB8AC3E}">
        <p14:creationId xmlns:p14="http://schemas.microsoft.com/office/powerpoint/2010/main" val="3087105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קבוצה 10">
            <a:extLst>
              <a:ext uri="{FF2B5EF4-FFF2-40B4-BE49-F238E27FC236}">
                <a16:creationId xmlns:a16="http://schemas.microsoft.com/office/drawing/2014/main" id="{4AC1659E-A494-41D7-99AB-D986082016B1}"/>
              </a:ext>
            </a:extLst>
          </p:cNvPr>
          <p:cNvGrpSpPr/>
          <p:nvPr/>
        </p:nvGrpSpPr>
        <p:grpSpPr>
          <a:xfrm>
            <a:off x="2519309" y="0"/>
            <a:ext cx="9673770" cy="6858000"/>
            <a:chOff x="2519309" y="0"/>
            <a:chExt cx="9673770" cy="6858000"/>
          </a:xfrm>
        </p:grpSpPr>
        <p:pic>
          <p:nvPicPr>
            <p:cNvPr id="14" name="Picture 2" descr="Traffic Management Solutions | Digi International">
              <a:extLst>
                <a:ext uri="{FF2B5EF4-FFF2-40B4-BE49-F238E27FC236}">
                  <a16:creationId xmlns:a16="http://schemas.microsoft.com/office/drawing/2014/main" id="{4FA0BE40-AD6A-4E87-AC9A-2AAD235526C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82" r="10006"/>
            <a:stretch/>
          </p:blipFill>
          <p:spPr bwMode="auto">
            <a:xfrm>
              <a:off x="2519309" y="10"/>
              <a:ext cx="9669642" cy="68579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מלבן 14">
              <a:extLst>
                <a:ext uri="{FF2B5EF4-FFF2-40B4-BE49-F238E27FC236}">
                  <a16:creationId xmlns:a16="http://schemas.microsoft.com/office/drawing/2014/main" id="{9353CE00-C0DF-4DE8-8701-1C3E6C1A29F4}"/>
                </a:ext>
              </a:extLst>
            </p:cNvPr>
            <p:cNvSpPr/>
            <p:nvPr/>
          </p:nvSpPr>
          <p:spPr>
            <a:xfrm>
              <a:off x="2523437" y="0"/>
              <a:ext cx="9669642" cy="6858000"/>
            </a:xfrm>
            <a:prstGeom prst="rect">
              <a:avLst/>
            </a:prstGeom>
            <a:gradFill flip="none" rotWithShape="1">
              <a:gsLst>
                <a:gs pos="18000">
                  <a:schemeClr val="bg1">
                    <a:alpha val="80000"/>
                  </a:schemeClr>
                </a:gs>
                <a:gs pos="2000">
                  <a:schemeClr val="bg1">
                    <a:alpha val="80000"/>
                  </a:schemeClr>
                </a:gs>
                <a:gs pos="31000">
                  <a:schemeClr val="bg1">
                    <a:alpha val="80000"/>
                  </a:schemeClr>
                </a:gs>
                <a:gs pos="47000">
                  <a:schemeClr val="bg1">
                    <a:alpha val="80000"/>
                  </a:schemeClr>
                </a:gs>
                <a:gs pos="100000">
                  <a:schemeClr val="bg1">
                    <a:alpha val="90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17" name="מלבן: פינות מעוגלות 16">
            <a:extLst>
              <a:ext uri="{FF2B5EF4-FFF2-40B4-BE49-F238E27FC236}">
                <a16:creationId xmlns:a16="http://schemas.microsoft.com/office/drawing/2014/main" id="{C36024B3-E010-41A9-985F-891C43DD6F00}"/>
              </a:ext>
            </a:extLst>
          </p:cNvPr>
          <p:cNvSpPr/>
          <p:nvPr/>
        </p:nvSpPr>
        <p:spPr>
          <a:xfrm>
            <a:off x="262647" y="365124"/>
            <a:ext cx="10184859" cy="6492865"/>
          </a:xfrm>
          <a:prstGeom prst="roundRect">
            <a:avLst>
              <a:gd name="adj" fmla="val 734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DDA4AE7C-AC95-41ED-92B4-DEE652230C35}"/>
              </a:ext>
            </a:extLst>
          </p:cNvPr>
          <p:cNvSpPr/>
          <p:nvPr/>
        </p:nvSpPr>
        <p:spPr>
          <a:xfrm>
            <a:off x="838200" y="365125"/>
            <a:ext cx="3822189" cy="189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l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Part 1</a:t>
            </a: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6032DDF1-BB72-468E-AD0F-7CDCE6D7477C}"/>
              </a:ext>
            </a:extLst>
          </p:cNvPr>
          <p:cNvSpPr txBox="1"/>
          <p:nvPr/>
        </p:nvSpPr>
        <p:spPr>
          <a:xfrm>
            <a:off x="615967" y="1643550"/>
            <a:ext cx="3822189" cy="542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algn="l" rtl="0">
              <a:lnSpc>
                <a:spcPct val="90000"/>
              </a:lnSpc>
              <a:spcAft>
                <a:spcPts val="600"/>
              </a:spcAft>
            </a:pPr>
            <a:r>
              <a:rPr lang="en-US" sz="2800" b="1" dirty="0"/>
              <a:t>Creating the Kernel</a:t>
            </a:r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ED56C5BD-384D-423C-9E9E-0A2764167C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909" y="2215445"/>
            <a:ext cx="1338789" cy="1211284"/>
          </a:xfrm>
          <a:prstGeom prst="rect">
            <a:avLst/>
          </a:prstGeom>
        </p:spPr>
      </p:pic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5CD913FB-CD73-48EC-8118-7C224C9C7705}"/>
              </a:ext>
            </a:extLst>
          </p:cNvPr>
          <p:cNvSpPr txBox="1"/>
          <p:nvPr/>
        </p:nvSpPr>
        <p:spPr>
          <a:xfrm>
            <a:off x="4264140" y="1662404"/>
            <a:ext cx="5988813" cy="304698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make kernel with image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Make the kernel sum of values in pixels to 0 </a:t>
            </a:r>
          </a:p>
          <a:p>
            <a:pPr algn="l" rtl="0"/>
            <a:r>
              <a:rPr lang="en-US" sz="2400" dirty="0"/>
              <a:t>     (like in high pass)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convolve the gray image with the kernel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detect most of traffic lights using NMS</a:t>
            </a:r>
          </a:p>
        </p:txBody>
      </p:sp>
      <p:pic>
        <p:nvPicPr>
          <p:cNvPr id="6" name="תמונה 5" descr="תמונה שמכילה טשטוש&#10;&#10;התיאור נוצר באופן אוטומטי">
            <a:extLst>
              <a:ext uri="{FF2B5EF4-FFF2-40B4-BE49-F238E27FC236}">
                <a16:creationId xmlns:a16="http://schemas.microsoft.com/office/drawing/2014/main" id="{2844C1FA-EB75-4F2C-AF1E-C49008A231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59465" y="2215446"/>
            <a:ext cx="1333021" cy="1211284"/>
          </a:xfrm>
          <a:prstGeom prst="rect">
            <a:avLst/>
          </a:prstGeom>
        </p:spPr>
      </p:pic>
      <p:sp>
        <p:nvSpPr>
          <p:cNvPr id="13" name="חץ: למטה 12">
            <a:extLst>
              <a:ext uri="{FF2B5EF4-FFF2-40B4-BE49-F238E27FC236}">
                <a16:creationId xmlns:a16="http://schemas.microsoft.com/office/drawing/2014/main" id="{3B2A0FEA-2D80-4AB9-92D9-51FEE1946A42}"/>
              </a:ext>
            </a:extLst>
          </p:cNvPr>
          <p:cNvSpPr/>
          <p:nvPr/>
        </p:nvSpPr>
        <p:spPr>
          <a:xfrm rot="16200000">
            <a:off x="2201433" y="2492854"/>
            <a:ext cx="363024" cy="656467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33923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קבוצה 16">
            <a:extLst>
              <a:ext uri="{FF2B5EF4-FFF2-40B4-BE49-F238E27FC236}">
                <a16:creationId xmlns:a16="http://schemas.microsoft.com/office/drawing/2014/main" id="{7C48C90D-2F1F-4D3D-978D-C2CF8D9C1867}"/>
              </a:ext>
            </a:extLst>
          </p:cNvPr>
          <p:cNvGrpSpPr/>
          <p:nvPr/>
        </p:nvGrpSpPr>
        <p:grpSpPr>
          <a:xfrm>
            <a:off x="2519309" y="0"/>
            <a:ext cx="9673770" cy="6858000"/>
            <a:chOff x="2519309" y="0"/>
            <a:chExt cx="9673770" cy="6858000"/>
          </a:xfrm>
        </p:grpSpPr>
        <p:pic>
          <p:nvPicPr>
            <p:cNvPr id="18" name="Picture 2" descr="Traffic Management Solutions | Digi International">
              <a:extLst>
                <a:ext uri="{FF2B5EF4-FFF2-40B4-BE49-F238E27FC236}">
                  <a16:creationId xmlns:a16="http://schemas.microsoft.com/office/drawing/2014/main" id="{4CE36F95-38D8-4AFE-8AC2-DAF36162E88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82" r="10006"/>
            <a:stretch/>
          </p:blipFill>
          <p:spPr bwMode="auto">
            <a:xfrm>
              <a:off x="2519309" y="10"/>
              <a:ext cx="9669642" cy="68579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מלבן 18">
              <a:extLst>
                <a:ext uri="{FF2B5EF4-FFF2-40B4-BE49-F238E27FC236}">
                  <a16:creationId xmlns:a16="http://schemas.microsoft.com/office/drawing/2014/main" id="{F9B78EA5-9BA1-4B47-953D-C8C5F5783EE5}"/>
                </a:ext>
              </a:extLst>
            </p:cNvPr>
            <p:cNvSpPr/>
            <p:nvPr/>
          </p:nvSpPr>
          <p:spPr>
            <a:xfrm>
              <a:off x="2523437" y="0"/>
              <a:ext cx="9669642" cy="6858000"/>
            </a:xfrm>
            <a:prstGeom prst="rect">
              <a:avLst/>
            </a:prstGeom>
            <a:gradFill flip="none" rotWithShape="1">
              <a:gsLst>
                <a:gs pos="18000">
                  <a:schemeClr val="bg1">
                    <a:alpha val="80000"/>
                  </a:schemeClr>
                </a:gs>
                <a:gs pos="2000">
                  <a:schemeClr val="bg1">
                    <a:alpha val="80000"/>
                  </a:schemeClr>
                </a:gs>
                <a:gs pos="31000">
                  <a:schemeClr val="bg1">
                    <a:alpha val="80000"/>
                  </a:schemeClr>
                </a:gs>
                <a:gs pos="47000">
                  <a:schemeClr val="bg1">
                    <a:alpha val="80000"/>
                  </a:schemeClr>
                </a:gs>
                <a:gs pos="100000">
                  <a:schemeClr val="bg1">
                    <a:alpha val="90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16" name="מלבן: פינות מעוגלות 15">
            <a:extLst>
              <a:ext uri="{FF2B5EF4-FFF2-40B4-BE49-F238E27FC236}">
                <a16:creationId xmlns:a16="http://schemas.microsoft.com/office/drawing/2014/main" id="{3B93215C-1AE8-426F-B7EA-EEE62E652262}"/>
              </a:ext>
            </a:extLst>
          </p:cNvPr>
          <p:cNvSpPr/>
          <p:nvPr/>
        </p:nvSpPr>
        <p:spPr>
          <a:xfrm>
            <a:off x="262647" y="365124"/>
            <a:ext cx="10890343" cy="6492875"/>
          </a:xfrm>
          <a:prstGeom prst="roundRect">
            <a:avLst>
              <a:gd name="adj" fmla="val 539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DDA4AE7C-AC95-41ED-92B4-DEE652230C35}"/>
              </a:ext>
            </a:extLst>
          </p:cNvPr>
          <p:cNvSpPr/>
          <p:nvPr/>
        </p:nvSpPr>
        <p:spPr>
          <a:xfrm>
            <a:off x="838200" y="365125"/>
            <a:ext cx="3822189" cy="189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l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Part 1</a:t>
            </a: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6032DDF1-BB72-468E-AD0F-7CDCE6D7477C}"/>
              </a:ext>
            </a:extLst>
          </p:cNvPr>
          <p:cNvSpPr txBox="1"/>
          <p:nvPr/>
        </p:nvSpPr>
        <p:spPr>
          <a:xfrm>
            <a:off x="663103" y="1605842"/>
            <a:ext cx="4599562" cy="542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algn="l" rtl="0">
              <a:lnSpc>
                <a:spcPct val="90000"/>
              </a:lnSpc>
              <a:spcAft>
                <a:spcPts val="600"/>
              </a:spcAft>
            </a:pPr>
            <a:r>
              <a:rPr lang="en-US" sz="2800" b="1" dirty="0"/>
              <a:t>Improving the TFL detection</a:t>
            </a: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5CD913FB-CD73-48EC-8118-7C224C9C7705}"/>
              </a:ext>
            </a:extLst>
          </p:cNvPr>
          <p:cNvSpPr txBox="1"/>
          <p:nvPr/>
        </p:nvSpPr>
        <p:spPr>
          <a:xfrm>
            <a:off x="5437763" y="1605842"/>
            <a:ext cx="5408578" cy="19389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build a mask which filters colors of TFL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using blurring and threshold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from there continue the process</a:t>
            </a:r>
          </a:p>
        </p:txBody>
      </p:sp>
      <p:pic>
        <p:nvPicPr>
          <p:cNvPr id="8" name="תמונה 7" descr="תמונה שמכילה טקסט, שמים, חוץ, דרך&#10;&#10;התיאור נוצר באופן אוטומטי">
            <a:extLst>
              <a:ext uri="{FF2B5EF4-FFF2-40B4-BE49-F238E27FC236}">
                <a16:creationId xmlns:a16="http://schemas.microsoft.com/office/drawing/2014/main" id="{9B5C1A03-BE8E-4F90-BD04-27188F6E9E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297" y="2191874"/>
            <a:ext cx="4252271" cy="2146664"/>
          </a:xfrm>
          <a:prstGeom prst="rect">
            <a:avLst/>
          </a:prstGeom>
        </p:spPr>
      </p:pic>
      <p:pic>
        <p:nvPicPr>
          <p:cNvPr id="6" name="תמונה 5" descr="תמונה שמכילה טקסט, צילום מסך, שמי הלילה&#10;&#10;התיאור נוצר באופן אוטומטי">
            <a:extLst>
              <a:ext uri="{FF2B5EF4-FFF2-40B4-BE49-F238E27FC236}">
                <a16:creationId xmlns:a16="http://schemas.microsoft.com/office/drawing/2014/main" id="{CFA7B10E-3FEF-4CEA-8D26-6095E814B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9010" y="4455269"/>
            <a:ext cx="4311203" cy="2202978"/>
          </a:xfrm>
          <a:prstGeom prst="rect">
            <a:avLst/>
          </a:prstGeom>
        </p:spPr>
      </p:pic>
      <p:pic>
        <p:nvPicPr>
          <p:cNvPr id="12" name="תמונה 11" descr="תמונה שמכילה טקסט, שמים, חוץ, דרך&#10;&#10;התיאור נוצר באופן אוטומטי">
            <a:extLst>
              <a:ext uri="{FF2B5EF4-FFF2-40B4-BE49-F238E27FC236}">
                <a16:creationId xmlns:a16="http://schemas.microsoft.com/office/drawing/2014/main" id="{38634CD9-E5DB-4697-AAB7-13CF777833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6097" y="4460362"/>
            <a:ext cx="4065028" cy="2032514"/>
          </a:xfrm>
          <a:prstGeom prst="rect">
            <a:avLst/>
          </a:prstGeom>
        </p:spPr>
      </p:pic>
      <p:sp>
        <p:nvSpPr>
          <p:cNvPr id="20" name="חץ: למטה 19">
            <a:extLst>
              <a:ext uri="{FF2B5EF4-FFF2-40B4-BE49-F238E27FC236}">
                <a16:creationId xmlns:a16="http://schemas.microsoft.com/office/drawing/2014/main" id="{0396797F-5340-4544-96F5-98A9316D6585}"/>
              </a:ext>
            </a:extLst>
          </p:cNvPr>
          <p:cNvSpPr/>
          <p:nvPr/>
        </p:nvSpPr>
        <p:spPr>
          <a:xfrm>
            <a:off x="3090518" y="3975056"/>
            <a:ext cx="363024" cy="818886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1" name="חץ: למטה 20">
            <a:extLst>
              <a:ext uri="{FF2B5EF4-FFF2-40B4-BE49-F238E27FC236}">
                <a16:creationId xmlns:a16="http://schemas.microsoft.com/office/drawing/2014/main" id="{7B678C95-0815-4240-AE60-BABB13210CDE}"/>
              </a:ext>
            </a:extLst>
          </p:cNvPr>
          <p:cNvSpPr/>
          <p:nvPr/>
        </p:nvSpPr>
        <p:spPr>
          <a:xfrm rot="16200000">
            <a:off x="5409909" y="5067176"/>
            <a:ext cx="363024" cy="818886"/>
          </a:xfrm>
          <a:prstGeom prst="down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8857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תמונה 5" descr="תמונה שמכילה טקסט, מכונית, חוץ, בניין&#10;&#10;התיאור נוצר באופן אוטומטי">
            <a:extLst>
              <a:ext uri="{FF2B5EF4-FFF2-40B4-BE49-F238E27FC236}">
                <a16:creationId xmlns:a16="http://schemas.microsoft.com/office/drawing/2014/main" id="{D76C3400-1298-4FF4-B953-441AF5D0CC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75" r="8613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4" name="מלבן 3">
            <a:extLst>
              <a:ext uri="{FF2B5EF4-FFF2-40B4-BE49-F238E27FC236}">
                <a16:creationId xmlns:a16="http://schemas.microsoft.com/office/drawing/2014/main" id="{079EC3D8-16E6-4826-B9BE-5137BCF579D0}"/>
              </a:ext>
            </a:extLst>
          </p:cNvPr>
          <p:cNvSpPr/>
          <p:nvPr/>
        </p:nvSpPr>
        <p:spPr>
          <a:xfrm>
            <a:off x="0" y="0"/>
            <a:ext cx="7889132" cy="6858000"/>
          </a:xfrm>
          <a:prstGeom prst="rect">
            <a:avLst/>
          </a:prstGeom>
          <a:gradFill flip="none" rotWithShape="1">
            <a:gsLst>
              <a:gs pos="23000">
                <a:srgbClr val="F9F8F6">
                  <a:alpha val="75000"/>
                </a:srgbClr>
              </a:gs>
              <a:gs pos="0">
                <a:srgbClr val="FFFFFF">
                  <a:alpha val="0"/>
                </a:srgbClr>
              </a:gs>
              <a:gs pos="44000">
                <a:srgbClr val="FCFBF7">
                  <a:alpha val="96000"/>
                </a:srgbClr>
              </a:gs>
              <a:gs pos="68000">
                <a:srgbClr val="F9F8F6"/>
              </a:gs>
              <a:gs pos="100000">
                <a:schemeClr val="bg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chemeClr val="tx1"/>
              </a:solidFill>
            </a:endParaRP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6032DDF1-BB72-468E-AD0F-7CDCE6D7477C}"/>
              </a:ext>
            </a:extLst>
          </p:cNvPr>
          <p:cNvSpPr txBox="1"/>
          <p:nvPr/>
        </p:nvSpPr>
        <p:spPr>
          <a:xfrm>
            <a:off x="838200" y="2434201"/>
            <a:ext cx="5745480" cy="22058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creating the dataset (using augmentation)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creating the neural network model</a:t>
            </a:r>
          </a:p>
          <a:p>
            <a:pPr marL="457200" indent="-45720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facing difficulties</a:t>
            </a:r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32CBFB8D-3A69-497B-8BAD-76AA32DBC582}"/>
              </a:ext>
            </a:extLst>
          </p:cNvPr>
          <p:cNvSpPr/>
          <p:nvPr/>
        </p:nvSpPr>
        <p:spPr>
          <a:xfrm>
            <a:off x="838200" y="1046080"/>
            <a:ext cx="3822189" cy="86056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l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Part 2</a:t>
            </a:r>
          </a:p>
        </p:txBody>
      </p:sp>
      <p:sp>
        <p:nvSpPr>
          <p:cNvPr id="8" name="תיבת טקסט 7">
            <a:extLst>
              <a:ext uri="{FF2B5EF4-FFF2-40B4-BE49-F238E27FC236}">
                <a16:creationId xmlns:a16="http://schemas.microsoft.com/office/drawing/2014/main" id="{00DDA6AE-BFD9-48AB-82B4-33E77A0E5E64}"/>
              </a:ext>
            </a:extLst>
          </p:cNvPr>
          <p:cNvSpPr txBox="1"/>
          <p:nvPr/>
        </p:nvSpPr>
        <p:spPr>
          <a:xfrm>
            <a:off x="838200" y="1704695"/>
            <a:ext cx="3467470" cy="5424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algn="l" rtl="0">
              <a:lnSpc>
                <a:spcPct val="90000"/>
              </a:lnSpc>
              <a:spcAft>
                <a:spcPts val="600"/>
              </a:spcAft>
            </a:pPr>
            <a:r>
              <a:rPr lang="en-US" sz="2800" u="sng" dirty="0"/>
              <a:t>decide which are TFLs</a:t>
            </a:r>
          </a:p>
        </p:txBody>
      </p:sp>
    </p:spTree>
    <p:extLst>
      <p:ext uri="{BB962C8B-B14F-4D97-AF65-F5344CB8AC3E}">
        <p14:creationId xmlns:p14="http://schemas.microsoft.com/office/powerpoint/2010/main" val="2094080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קבוצה 13">
            <a:extLst>
              <a:ext uri="{FF2B5EF4-FFF2-40B4-BE49-F238E27FC236}">
                <a16:creationId xmlns:a16="http://schemas.microsoft.com/office/drawing/2014/main" id="{82724927-C965-4CF6-A7EF-E33F601BA5A2}"/>
              </a:ext>
            </a:extLst>
          </p:cNvPr>
          <p:cNvGrpSpPr/>
          <p:nvPr/>
        </p:nvGrpSpPr>
        <p:grpSpPr>
          <a:xfrm>
            <a:off x="2522356" y="0"/>
            <a:ext cx="9670723" cy="6858000"/>
            <a:chOff x="2522356" y="0"/>
            <a:chExt cx="9670723" cy="6858000"/>
          </a:xfrm>
        </p:grpSpPr>
        <p:pic>
          <p:nvPicPr>
            <p:cNvPr id="15" name="תמונה 14" descr="תמונה שמכילה טקסט, מכונית, חוץ, בניין&#10;&#10;התיאור נוצר באופן אוטומטי">
              <a:extLst>
                <a:ext uri="{FF2B5EF4-FFF2-40B4-BE49-F238E27FC236}">
                  <a16:creationId xmlns:a16="http://schemas.microsoft.com/office/drawing/2014/main" id="{22D010D2-F935-4CF5-B353-7240551695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075" r="8613"/>
            <a:stretch/>
          </p:blipFill>
          <p:spPr>
            <a:xfrm>
              <a:off x="2522356" y="10"/>
              <a:ext cx="9669642" cy="6857990"/>
            </a:xfrm>
            <a:prstGeom prst="rect">
              <a:avLst/>
            </a:prstGeom>
          </p:spPr>
        </p:pic>
        <p:sp>
          <p:nvSpPr>
            <p:cNvPr id="16" name="מלבן 15">
              <a:extLst>
                <a:ext uri="{FF2B5EF4-FFF2-40B4-BE49-F238E27FC236}">
                  <a16:creationId xmlns:a16="http://schemas.microsoft.com/office/drawing/2014/main" id="{80FEDD47-EBF9-41EF-A7FB-5796413C1130}"/>
                </a:ext>
              </a:extLst>
            </p:cNvPr>
            <p:cNvSpPr/>
            <p:nvPr/>
          </p:nvSpPr>
          <p:spPr>
            <a:xfrm>
              <a:off x="2523437" y="0"/>
              <a:ext cx="9669642" cy="6858000"/>
            </a:xfrm>
            <a:prstGeom prst="rect">
              <a:avLst/>
            </a:prstGeom>
            <a:gradFill flip="none" rotWithShape="1">
              <a:gsLst>
                <a:gs pos="18000">
                  <a:schemeClr val="bg1">
                    <a:alpha val="80000"/>
                  </a:schemeClr>
                </a:gs>
                <a:gs pos="2000">
                  <a:schemeClr val="bg1">
                    <a:alpha val="80000"/>
                  </a:schemeClr>
                </a:gs>
                <a:gs pos="31000">
                  <a:schemeClr val="bg1">
                    <a:alpha val="80000"/>
                  </a:schemeClr>
                </a:gs>
                <a:gs pos="47000">
                  <a:schemeClr val="bg1">
                    <a:alpha val="80000"/>
                  </a:schemeClr>
                </a:gs>
                <a:gs pos="100000">
                  <a:schemeClr val="bg1">
                    <a:alpha val="90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13" name="מלבן: פינות מעוגלות 12">
            <a:extLst>
              <a:ext uri="{FF2B5EF4-FFF2-40B4-BE49-F238E27FC236}">
                <a16:creationId xmlns:a16="http://schemas.microsoft.com/office/drawing/2014/main" id="{1F3AD113-6249-4C3F-9E17-3B787EDB14ED}"/>
              </a:ext>
            </a:extLst>
          </p:cNvPr>
          <p:cNvSpPr/>
          <p:nvPr/>
        </p:nvSpPr>
        <p:spPr>
          <a:xfrm>
            <a:off x="262647" y="233464"/>
            <a:ext cx="8677072" cy="6420255"/>
          </a:xfrm>
          <a:prstGeom prst="roundRect">
            <a:avLst>
              <a:gd name="adj" fmla="val 8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DDA4AE7C-AC95-41ED-92B4-DEE652230C35}"/>
              </a:ext>
            </a:extLst>
          </p:cNvPr>
          <p:cNvSpPr/>
          <p:nvPr/>
        </p:nvSpPr>
        <p:spPr>
          <a:xfrm>
            <a:off x="838200" y="365125"/>
            <a:ext cx="3822189" cy="189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l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Part 2</a:t>
            </a: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6032DDF1-BB72-468E-AD0F-7CDCE6D7477C}"/>
              </a:ext>
            </a:extLst>
          </p:cNvPr>
          <p:cNvSpPr txBox="1"/>
          <p:nvPr/>
        </p:nvSpPr>
        <p:spPr>
          <a:xfrm>
            <a:off x="625481" y="1637733"/>
            <a:ext cx="3822189" cy="542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algn="l" rtl="0">
              <a:lnSpc>
                <a:spcPct val="90000"/>
              </a:lnSpc>
              <a:spcAft>
                <a:spcPts val="600"/>
              </a:spcAft>
            </a:pPr>
            <a:r>
              <a:rPr lang="en-US" sz="2800" b="1" dirty="0"/>
              <a:t>Creating the dataset</a:t>
            </a: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5CD913FB-CD73-48EC-8118-7C224C9C7705}"/>
              </a:ext>
            </a:extLst>
          </p:cNvPr>
          <p:cNvSpPr txBox="1"/>
          <p:nvPr/>
        </p:nvSpPr>
        <p:spPr>
          <a:xfrm>
            <a:off x="1301346" y="2265037"/>
            <a:ext cx="6718086" cy="37856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make 2 lists of images: </a:t>
            </a:r>
            <a:r>
              <a:rPr lang="en-US" sz="2400" dirty="0" err="1"/>
              <a:t>tfl_list</a:t>
            </a:r>
            <a:r>
              <a:rPr lang="en-US" sz="2400" dirty="0"/>
              <a:t>, </a:t>
            </a:r>
            <a:r>
              <a:rPr lang="en-US" sz="2400" dirty="0" err="1"/>
              <a:t>no_tfl_list</a:t>
            </a:r>
            <a:endParaRPr lang="en-US" sz="2400" dirty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each point converted to 81x81x3 image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for each point – if id=19: then add to </a:t>
            </a:r>
            <a:r>
              <a:rPr lang="en-US" sz="2400" dirty="0" err="1"/>
              <a:t>tfl_list</a:t>
            </a:r>
            <a:endParaRPr lang="en-US" sz="2400" dirty="0"/>
          </a:p>
          <a:p>
            <a:pPr lvl="5" algn="l" rtl="0"/>
            <a:r>
              <a:rPr lang="en-US" sz="2400" dirty="0"/>
              <a:t> else: add to </a:t>
            </a:r>
            <a:r>
              <a:rPr lang="en-US" sz="2400" dirty="0" err="1"/>
              <a:t>no_tfl_list</a:t>
            </a:r>
            <a:endParaRPr lang="en-US" sz="2400" dirty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balance the number of images in the 2 lists</a:t>
            </a:r>
          </a:p>
          <a:p>
            <a:pPr marL="800100" lvl="1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using augmentation (mirror the images)</a:t>
            </a:r>
          </a:p>
          <a:p>
            <a:pPr marL="800100" lvl="1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if that’s not enough: remove surplus images</a:t>
            </a:r>
          </a:p>
        </p:txBody>
      </p:sp>
    </p:spTree>
    <p:extLst>
      <p:ext uri="{BB962C8B-B14F-4D97-AF65-F5344CB8AC3E}">
        <p14:creationId xmlns:p14="http://schemas.microsoft.com/office/powerpoint/2010/main" val="3545085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קבוצה 13">
            <a:extLst>
              <a:ext uri="{FF2B5EF4-FFF2-40B4-BE49-F238E27FC236}">
                <a16:creationId xmlns:a16="http://schemas.microsoft.com/office/drawing/2014/main" id="{6F82A830-9A36-4BB0-B2C5-7C63C858C1B5}"/>
              </a:ext>
            </a:extLst>
          </p:cNvPr>
          <p:cNvGrpSpPr/>
          <p:nvPr/>
        </p:nvGrpSpPr>
        <p:grpSpPr>
          <a:xfrm>
            <a:off x="2522356" y="0"/>
            <a:ext cx="9670723" cy="6858000"/>
            <a:chOff x="2522356" y="0"/>
            <a:chExt cx="9670723" cy="6858000"/>
          </a:xfrm>
        </p:grpSpPr>
        <p:pic>
          <p:nvPicPr>
            <p:cNvPr id="15" name="תמונה 14" descr="תמונה שמכילה טקסט, מכונית, חוץ, בניין&#10;&#10;התיאור נוצר באופן אוטומטי">
              <a:extLst>
                <a:ext uri="{FF2B5EF4-FFF2-40B4-BE49-F238E27FC236}">
                  <a16:creationId xmlns:a16="http://schemas.microsoft.com/office/drawing/2014/main" id="{E330DAB3-D88E-4A2E-ABBF-DF50A19056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075" r="8613"/>
            <a:stretch/>
          </p:blipFill>
          <p:spPr>
            <a:xfrm>
              <a:off x="2522356" y="10"/>
              <a:ext cx="9669642" cy="6857990"/>
            </a:xfrm>
            <a:prstGeom prst="rect">
              <a:avLst/>
            </a:prstGeom>
          </p:spPr>
        </p:pic>
        <p:sp>
          <p:nvSpPr>
            <p:cNvPr id="16" name="מלבן 15">
              <a:extLst>
                <a:ext uri="{FF2B5EF4-FFF2-40B4-BE49-F238E27FC236}">
                  <a16:creationId xmlns:a16="http://schemas.microsoft.com/office/drawing/2014/main" id="{48384251-24A1-444F-AF7E-BF9F1164AEB5}"/>
                </a:ext>
              </a:extLst>
            </p:cNvPr>
            <p:cNvSpPr/>
            <p:nvPr/>
          </p:nvSpPr>
          <p:spPr>
            <a:xfrm>
              <a:off x="2523437" y="0"/>
              <a:ext cx="9669642" cy="6858000"/>
            </a:xfrm>
            <a:prstGeom prst="rect">
              <a:avLst/>
            </a:prstGeom>
            <a:gradFill flip="none" rotWithShape="1">
              <a:gsLst>
                <a:gs pos="18000">
                  <a:schemeClr val="bg1">
                    <a:alpha val="80000"/>
                  </a:schemeClr>
                </a:gs>
                <a:gs pos="2000">
                  <a:schemeClr val="bg1">
                    <a:alpha val="80000"/>
                  </a:schemeClr>
                </a:gs>
                <a:gs pos="31000">
                  <a:schemeClr val="bg1">
                    <a:alpha val="80000"/>
                  </a:schemeClr>
                </a:gs>
                <a:gs pos="47000">
                  <a:schemeClr val="bg1">
                    <a:alpha val="80000"/>
                  </a:schemeClr>
                </a:gs>
                <a:gs pos="100000">
                  <a:schemeClr val="bg1">
                    <a:alpha val="90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13" name="מלבן: פינות מעוגלות 12">
            <a:extLst>
              <a:ext uri="{FF2B5EF4-FFF2-40B4-BE49-F238E27FC236}">
                <a16:creationId xmlns:a16="http://schemas.microsoft.com/office/drawing/2014/main" id="{1F3AD113-6249-4C3F-9E17-3B787EDB14ED}"/>
              </a:ext>
            </a:extLst>
          </p:cNvPr>
          <p:cNvSpPr/>
          <p:nvPr/>
        </p:nvSpPr>
        <p:spPr>
          <a:xfrm>
            <a:off x="262647" y="233464"/>
            <a:ext cx="8677072" cy="6420255"/>
          </a:xfrm>
          <a:prstGeom prst="roundRect">
            <a:avLst>
              <a:gd name="adj" fmla="val 785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DDA4AE7C-AC95-41ED-92B4-DEE652230C35}"/>
              </a:ext>
            </a:extLst>
          </p:cNvPr>
          <p:cNvSpPr/>
          <p:nvPr/>
        </p:nvSpPr>
        <p:spPr>
          <a:xfrm>
            <a:off x="838200" y="365125"/>
            <a:ext cx="3822189" cy="189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l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Part 2</a:t>
            </a:r>
          </a:p>
        </p:txBody>
      </p:sp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6032DDF1-BB72-468E-AD0F-7CDCE6D7477C}"/>
              </a:ext>
            </a:extLst>
          </p:cNvPr>
          <p:cNvSpPr txBox="1"/>
          <p:nvPr/>
        </p:nvSpPr>
        <p:spPr>
          <a:xfrm>
            <a:off x="856104" y="1596114"/>
            <a:ext cx="5833685" cy="5424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l" rtl="0"/>
            <a:r>
              <a:rPr lang="en-US" sz="2800" b="1" dirty="0"/>
              <a:t>Creating the neural network model</a:t>
            </a:r>
          </a:p>
        </p:txBody>
      </p:sp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3EB831AC-75FA-4735-9A36-32434A96F8E2}"/>
              </a:ext>
            </a:extLst>
          </p:cNvPr>
          <p:cNvSpPr txBox="1"/>
          <p:nvPr/>
        </p:nvSpPr>
        <p:spPr>
          <a:xfrm>
            <a:off x="1181575" y="2265037"/>
            <a:ext cx="7557071" cy="304698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adding layers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bigger kernels (5x5)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Dropout and MaxPooling2D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accuracy of model on the valuation images is 0.938</a:t>
            </a:r>
          </a:p>
          <a:p>
            <a:pPr algn="l" rtl="0"/>
            <a:r>
              <a:rPr lang="en-US" sz="2400" dirty="0"/>
              <a:t>     (without using a trained network)</a:t>
            </a:r>
          </a:p>
        </p:txBody>
      </p:sp>
    </p:spTree>
    <p:extLst>
      <p:ext uri="{BB962C8B-B14F-4D97-AF65-F5344CB8AC3E}">
        <p14:creationId xmlns:p14="http://schemas.microsoft.com/office/powerpoint/2010/main" val="2231699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קבוצה 18">
            <a:extLst>
              <a:ext uri="{FF2B5EF4-FFF2-40B4-BE49-F238E27FC236}">
                <a16:creationId xmlns:a16="http://schemas.microsoft.com/office/drawing/2014/main" id="{81CB05C8-1B64-4179-8F4C-CB1F1AB21BE5}"/>
              </a:ext>
            </a:extLst>
          </p:cNvPr>
          <p:cNvGrpSpPr/>
          <p:nvPr/>
        </p:nvGrpSpPr>
        <p:grpSpPr>
          <a:xfrm>
            <a:off x="2522356" y="0"/>
            <a:ext cx="9670723" cy="6858000"/>
            <a:chOff x="2522356" y="0"/>
            <a:chExt cx="9670723" cy="6858000"/>
          </a:xfrm>
        </p:grpSpPr>
        <p:pic>
          <p:nvPicPr>
            <p:cNvPr id="20" name="תמונה 19" descr="תמונה שמכילה טקסט, מכונית, חוץ, בניין&#10;&#10;התיאור נוצר באופן אוטומטי">
              <a:extLst>
                <a:ext uri="{FF2B5EF4-FFF2-40B4-BE49-F238E27FC236}">
                  <a16:creationId xmlns:a16="http://schemas.microsoft.com/office/drawing/2014/main" id="{9E7BC1D3-05F6-4661-A720-5438F82DB3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075" r="8613"/>
            <a:stretch/>
          </p:blipFill>
          <p:spPr>
            <a:xfrm>
              <a:off x="2522356" y="10"/>
              <a:ext cx="9669642" cy="6857990"/>
            </a:xfrm>
            <a:prstGeom prst="rect">
              <a:avLst/>
            </a:prstGeom>
          </p:spPr>
        </p:pic>
        <p:sp>
          <p:nvSpPr>
            <p:cNvPr id="21" name="מלבן 20">
              <a:extLst>
                <a:ext uri="{FF2B5EF4-FFF2-40B4-BE49-F238E27FC236}">
                  <a16:creationId xmlns:a16="http://schemas.microsoft.com/office/drawing/2014/main" id="{8DE55D8A-67BA-4BCF-A5F8-9C91FDEDB60D}"/>
                </a:ext>
              </a:extLst>
            </p:cNvPr>
            <p:cNvSpPr/>
            <p:nvPr/>
          </p:nvSpPr>
          <p:spPr>
            <a:xfrm>
              <a:off x="2523437" y="0"/>
              <a:ext cx="9669642" cy="6858000"/>
            </a:xfrm>
            <a:prstGeom prst="rect">
              <a:avLst/>
            </a:prstGeom>
            <a:gradFill flip="none" rotWithShape="1">
              <a:gsLst>
                <a:gs pos="18000">
                  <a:schemeClr val="bg1">
                    <a:alpha val="80000"/>
                  </a:schemeClr>
                </a:gs>
                <a:gs pos="2000">
                  <a:schemeClr val="bg1">
                    <a:alpha val="80000"/>
                  </a:schemeClr>
                </a:gs>
                <a:gs pos="31000">
                  <a:schemeClr val="bg1">
                    <a:alpha val="80000"/>
                  </a:schemeClr>
                </a:gs>
                <a:gs pos="47000">
                  <a:schemeClr val="bg1">
                    <a:alpha val="80000"/>
                  </a:schemeClr>
                </a:gs>
                <a:gs pos="100000">
                  <a:schemeClr val="bg1">
                    <a:alpha val="90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4" name="מלבן 3">
            <a:extLst>
              <a:ext uri="{FF2B5EF4-FFF2-40B4-BE49-F238E27FC236}">
                <a16:creationId xmlns:a16="http://schemas.microsoft.com/office/drawing/2014/main" id="{38E7C616-4356-4A81-89BF-AE5ECC65969A}"/>
              </a:ext>
            </a:extLst>
          </p:cNvPr>
          <p:cNvSpPr/>
          <p:nvPr/>
        </p:nvSpPr>
        <p:spPr>
          <a:xfrm>
            <a:off x="7789294" y="304537"/>
            <a:ext cx="3822189" cy="60303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3" name="מלבן: פינות מעוגלות 12">
            <a:extLst>
              <a:ext uri="{FF2B5EF4-FFF2-40B4-BE49-F238E27FC236}">
                <a16:creationId xmlns:a16="http://schemas.microsoft.com/office/drawing/2014/main" id="{1F3AD113-6249-4C3F-9E17-3B787EDB14ED}"/>
              </a:ext>
            </a:extLst>
          </p:cNvPr>
          <p:cNvSpPr/>
          <p:nvPr/>
        </p:nvSpPr>
        <p:spPr>
          <a:xfrm>
            <a:off x="262648" y="233464"/>
            <a:ext cx="7733762" cy="6420255"/>
          </a:xfrm>
          <a:prstGeom prst="roundRect">
            <a:avLst>
              <a:gd name="adj" fmla="val 74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" name="מלבן 1">
            <a:extLst>
              <a:ext uri="{FF2B5EF4-FFF2-40B4-BE49-F238E27FC236}">
                <a16:creationId xmlns:a16="http://schemas.microsoft.com/office/drawing/2014/main" id="{DDA4AE7C-AC95-41ED-92B4-DEE652230C35}"/>
              </a:ext>
            </a:extLst>
          </p:cNvPr>
          <p:cNvSpPr/>
          <p:nvPr/>
        </p:nvSpPr>
        <p:spPr>
          <a:xfrm>
            <a:off x="838200" y="365125"/>
            <a:ext cx="3822189" cy="189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l" rtl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Part 2</a:t>
            </a: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2D96BE60-7868-47A7-A77C-663040E52270}"/>
              </a:ext>
            </a:extLst>
          </p:cNvPr>
          <p:cNvSpPr txBox="1"/>
          <p:nvPr/>
        </p:nvSpPr>
        <p:spPr>
          <a:xfrm>
            <a:off x="856553" y="1605842"/>
            <a:ext cx="5432899" cy="6591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l" rtl="0"/>
            <a:r>
              <a:rPr lang="en-US" sz="2800" b="1" dirty="0"/>
              <a:t>Facing difficulties</a:t>
            </a:r>
          </a:p>
        </p:txBody>
      </p:sp>
      <p:sp>
        <p:nvSpPr>
          <p:cNvPr id="14" name="תיבת טקסט 13">
            <a:extLst>
              <a:ext uri="{FF2B5EF4-FFF2-40B4-BE49-F238E27FC236}">
                <a16:creationId xmlns:a16="http://schemas.microsoft.com/office/drawing/2014/main" id="{E6F57B2A-A34A-4599-925D-246BC86AEF73}"/>
              </a:ext>
            </a:extLst>
          </p:cNvPr>
          <p:cNvSpPr txBox="1"/>
          <p:nvPr/>
        </p:nvSpPr>
        <p:spPr>
          <a:xfrm>
            <a:off x="1181576" y="2265037"/>
            <a:ext cx="6863992" cy="267765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 rtl="0"/>
            <a:r>
              <a:rPr lang="en-US" sz="2400" dirty="0"/>
              <a:t>The model didn’t recognize some clear traffic lights</a:t>
            </a:r>
          </a:p>
          <a:p>
            <a:pPr algn="l" rtl="0"/>
            <a:endParaRPr lang="en-US" sz="2400" dirty="0"/>
          </a:p>
          <a:p>
            <a:pPr marL="800100" lvl="1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we found out that in most of those images the TFLs light doesn't appear in center</a:t>
            </a:r>
          </a:p>
          <a:p>
            <a:pPr lvl="1" algn="l" rtl="0"/>
            <a:r>
              <a:rPr lang="en-US" sz="2400" dirty="0"/>
              <a:t> </a:t>
            </a:r>
          </a:p>
          <a:p>
            <a:pPr marL="800100" lvl="1" indent="-342900" algn="l" rtl="0">
              <a:buFont typeface="Arial" panose="020B0604020202020204" pitchFamily="34" charset="0"/>
              <a:buChar char="•"/>
            </a:pPr>
            <a:r>
              <a:rPr lang="en-US" sz="2400" dirty="0"/>
              <a:t>we made a better mask from part 1 so we get images which their TFL light located at central</a:t>
            </a:r>
          </a:p>
        </p:txBody>
      </p:sp>
      <p:pic>
        <p:nvPicPr>
          <p:cNvPr id="15" name="תמונה 14">
            <a:extLst>
              <a:ext uri="{FF2B5EF4-FFF2-40B4-BE49-F238E27FC236}">
                <a16:creationId xmlns:a16="http://schemas.microsoft.com/office/drawing/2014/main" id="{D3A58A20-A433-4DE9-B0B7-9563CBACC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1167" y="523077"/>
            <a:ext cx="2788708" cy="2824724"/>
          </a:xfrm>
          <a:prstGeom prst="rect">
            <a:avLst/>
          </a:prstGeom>
        </p:spPr>
      </p:pic>
      <p:pic>
        <p:nvPicPr>
          <p:cNvPr id="16" name="תמונה 15">
            <a:extLst>
              <a:ext uri="{FF2B5EF4-FFF2-40B4-BE49-F238E27FC236}">
                <a16:creationId xmlns:a16="http://schemas.microsoft.com/office/drawing/2014/main" id="{B764573D-BBC2-40F5-BEC5-D7D4888BC8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70550" y="3429000"/>
            <a:ext cx="2711115" cy="2824724"/>
          </a:xfrm>
          <a:prstGeom prst="rect">
            <a:avLst/>
          </a:prstGeom>
        </p:spPr>
      </p:pic>
      <p:sp>
        <p:nvSpPr>
          <p:cNvPr id="17" name="מלבן 16">
            <a:extLst>
              <a:ext uri="{FF2B5EF4-FFF2-40B4-BE49-F238E27FC236}">
                <a16:creationId xmlns:a16="http://schemas.microsoft.com/office/drawing/2014/main" id="{62B42F8F-1E55-4BAC-A7DB-38966CE44954}"/>
              </a:ext>
            </a:extLst>
          </p:cNvPr>
          <p:cNvSpPr/>
          <p:nvPr/>
        </p:nvSpPr>
        <p:spPr>
          <a:xfrm>
            <a:off x="8385113" y="304537"/>
            <a:ext cx="155040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l" rtl="0"/>
            <a:r>
              <a:rPr lang="en-US" sz="2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Before</a:t>
            </a:r>
            <a:endParaRPr lang="he-IL" sz="2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מלבן 17">
            <a:extLst>
              <a:ext uri="{FF2B5EF4-FFF2-40B4-BE49-F238E27FC236}">
                <a16:creationId xmlns:a16="http://schemas.microsoft.com/office/drawing/2014/main" id="{4D2FD4B6-45D9-4BA3-9311-E546FDDA9B4F}"/>
              </a:ext>
            </a:extLst>
          </p:cNvPr>
          <p:cNvSpPr/>
          <p:nvPr/>
        </p:nvSpPr>
        <p:spPr>
          <a:xfrm>
            <a:off x="8327175" y="3266602"/>
            <a:ext cx="155040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l" rtl="0"/>
            <a:r>
              <a:rPr lang="en-US" sz="20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After</a:t>
            </a:r>
            <a:endParaRPr lang="he-IL" sz="2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71563576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1322</TotalTime>
  <Words>381</Words>
  <Application>Microsoft Office PowerPoint</Application>
  <PresentationFormat>מסך רחב</PresentationFormat>
  <Paragraphs>102</Paragraphs>
  <Slides>12</Slides>
  <Notes>3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Naor Bar Kochva</dc:creator>
  <cp:lastModifiedBy>Naor Bar Kochva</cp:lastModifiedBy>
  <cp:revision>13</cp:revision>
  <dcterms:created xsi:type="dcterms:W3CDTF">2021-08-29T09:46:33Z</dcterms:created>
  <dcterms:modified xsi:type="dcterms:W3CDTF">2021-08-30T10:52:01Z</dcterms:modified>
</cp:coreProperties>
</file>

<file path=docProps/thumbnail.jpeg>
</file>